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2"/>
  </p:notesMasterIdLst>
  <p:sldIdLst>
    <p:sldId id="256" r:id="rId2"/>
    <p:sldId id="257" r:id="rId3"/>
    <p:sldId id="268" r:id="rId4"/>
    <p:sldId id="258" r:id="rId5"/>
    <p:sldId id="272" r:id="rId6"/>
    <p:sldId id="277" r:id="rId7"/>
    <p:sldId id="285" r:id="rId8"/>
    <p:sldId id="286" r:id="rId9"/>
    <p:sldId id="288" r:id="rId10"/>
    <p:sldId id="289" r:id="rId11"/>
    <p:sldId id="264" r:id="rId12"/>
    <p:sldId id="265" r:id="rId13"/>
    <p:sldId id="275" r:id="rId14"/>
    <p:sldId id="274" r:id="rId15"/>
    <p:sldId id="278" r:id="rId16"/>
    <p:sldId id="281" r:id="rId17"/>
    <p:sldId id="284" r:id="rId18"/>
    <p:sldId id="282" r:id="rId19"/>
    <p:sldId id="280" r:id="rId20"/>
    <p:sldId id="279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26"/>
    <p:restoredTop sz="94716"/>
  </p:normalViewPr>
  <p:slideViewPr>
    <p:cSldViewPr snapToGrid="0">
      <p:cViewPr varScale="1">
        <p:scale>
          <a:sx n="121" d="100"/>
          <a:sy n="121" d="100"/>
        </p:scale>
        <p:origin x="176" y="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4B110-8F36-4544-B913-E698DDD89D40}" type="datetimeFigureOut">
              <a:rPr lang="fr-FR" smtClean="0"/>
              <a:t>12/10/2023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E8DF2-24C8-394E-A787-740D49CDAE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17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E8DF2-24C8-394E-A787-740D49CDAE6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83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E8DF2-24C8-394E-A787-740D49CDAE6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44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1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4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2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8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15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5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8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4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F886182-3ADC-447F-B077-24411DB56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Écran d’accueil des couleurs sur une surface blanche">
            <a:extLst>
              <a:ext uri="{FF2B5EF4-FFF2-40B4-BE49-F238E27FC236}">
                <a16:creationId xmlns:a16="http://schemas.microsoft.com/office/drawing/2014/main" id="{35176C16-4C6E-0241-DFA7-8F6224506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" b="22603"/>
          <a:stretch/>
        </p:blipFill>
        <p:spPr>
          <a:xfrm>
            <a:off x="-4" y="10"/>
            <a:ext cx="12192000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7ECFF1-3110-9AEF-20B2-56A292627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647700"/>
            <a:ext cx="4291920" cy="3375660"/>
          </a:xfrm>
        </p:spPr>
        <p:txBody>
          <a:bodyPr anchor="t">
            <a:normAutofit fontScale="90000"/>
          </a:bodyPr>
          <a:lstStyle/>
          <a:p>
            <a:r>
              <a:rPr lang="fr-FR" sz="3200" dirty="0" err="1"/>
              <a:t>Explainable</a:t>
            </a:r>
            <a:r>
              <a:rPr lang="fr-FR" sz="3200" dirty="0"/>
              <a:t> AI</a:t>
            </a:r>
            <a:br>
              <a:rPr lang="fr-FR" sz="3200" dirty="0"/>
            </a:br>
            <a:r>
              <a:rPr lang="fr-FR" sz="3200" dirty="0"/>
              <a:t>for computer vision; pixel importance in DEEP CNN </a:t>
            </a:r>
            <a:r>
              <a:rPr lang="fr-FR" sz="3200" dirty="0" err="1"/>
              <a:t>models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A8CF6C-8B46-6B00-8343-06CFED461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4039914" cy="906473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Rémi Cazelles, </a:t>
            </a:r>
            <a:r>
              <a:rPr lang="fr-FR" dirty="0" err="1">
                <a:solidFill>
                  <a:srgbClr val="FFFFFF"/>
                </a:solidFill>
              </a:rPr>
              <a:t>OpenClassRooms</a:t>
            </a:r>
            <a:r>
              <a:rPr lang="fr-FR" dirty="0">
                <a:solidFill>
                  <a:srgbClr val="FFFFFF"/>
                </a:solidFill>
              </a:rPr>
              <a:t>, parcours Ingénieur Machine Learning, projet 7, 10/2023 </a:t>
            </a:r>
          </a:p>
        </p:txBody>
      </p:sp>
    </p:spTree>
    <p:extLst>
      <p:ext uri="{BB962C8B-B14F-4D97-AF65-F5344CB8AC3E}">
        <p14:creationId xmlns:p14="http://schemas.microsoft.com/office/powerpoint/2010/main" val="886539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583D3-B89C-1E97-B17C-C8C9164A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Lime </a:t>
            </a:r>
            <a:r>
              <a:rPr lang="fr-FR" dirty="0" err="1"/>
              <a:t>explanation</a:t>
            </a:r>
            <a:r>
              <a:rPr lang="fr-FR" dirty="0"/>
              <a:t> on </a:t>
            </a:r>
            <a:r>
              <a:rPr lang="fr-FR" dirty="0" err="1"/>
              <a:t>near</a:t>
            </a:r>
            <a:r>
              <a:rPr lang="fr-FR" dirty="0"/>
              <a:t> miss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0BF6D-494F-0AA2-E611-2831DC4FA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577" y="1945374"/>
            <a:ext cx="7278808" cy="538518"/>
          </a:xfrm>
        </p:spPr>
        <p:txBody>
          <a:bodyPr>
            <a:normAutofit/>
          </a:bodyPr>
          <a:lstStyle/>
          <a:p>
            <a:r>
              <a:rPr lang="fr-FR" dirty="0"/>
              <a:t>Groupes de pixels à impact positifs sur mauvais label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E4974A5-1BAA-1F69-F231-F50C69E80900}"/>
              </a:ext>
            </a:extLst>
          </p:cNvPr>
          <p:cNvSpPr txBox="1">
            <a:spLocks/>
          </p:cNvSpPr>
          <p:nvPr/>
        </p:nvSpPr>
        <p:spPr>
          <a:xfrm>
            <a:off x="886658" y="1945374"/>
            <a:ext cx="4315414" cy="53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Groupes de pixels à impact positif</a:t>
            </a:r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BF86195D-07E1-C8E7-798B-F9FD04F5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1" y="2387666"/>
            <a:ext cx="4820381" cy="43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27D8097-F533-4991-6263-A836E0E24B20}"/>
              </a:ext>
            </a:extLst>
          </p:cNvPr>
          <p:cNvGrpSpPr/>
          <p:nvPr/>
        </p:nvGrpSpPr>
        <p:grpSpPr>
          <a:xfrm>
            <a:off x="5839205" y="2593569"/>
            <a:ext cx="5305769" cy="4337857"/>
            <a:chOff x="5839205" y="2593569"/>
            <a:chExt cx="5305769" cy="4337857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583BA10-8412-FE50-0448-E1A16E9EBAAF}"/>
                </a:ext>
              </a:extLst>
            </p:cNvPr>
            <p:cNvGrpSpPr/>
            <p:nvPr/>
          </p:nvGrpSpPr>
          <p:grpSpPr>
            <a:xfrm>
              <a:off x="6268871" y="2593569"/>
              <a:ext cx="4876103" cy="4337857"/>
              <a:chOff x="6268871" y="2593569"/>
              <a:chExt cx="4876103" cy="4337857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0579C5D-5582-7417-8E8C-10F1DEB28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24" r="60641"/>
              <a:stretch/>
            </p:blipFill>
            <p:spPr>
              <a:xfrm>
                <a:off x="9219172" y="2593569"/>
                <a:ext cx="1897262" cy="1863432"/>
              </a:xfrm>
              <a:prstGeom prst="rect">
                <a:avLst/>
              </a:prstGeom>
            </p:spPr>
          </p:pic>
          <p:pic>
            <p:nvPicPr>
              <p:cNvPr id="25602" name="Picture 2">
                <a:extLst>
                  <a:ext uri="{FF2B5EF4-FFF2-40B4-BE49-F238E27FC236}">
                    <a16:creationId xmlns:a16="http://schemas.microsoft.com/office/drawing/2014/main" id="{F70D37EE-BEAD-9E70-D461-EA66845B0D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65"/>
              <a:stretch/>
            </p:blipFill>
            <p:spPr bwMode="auto">
              <a:xfrm>
                <a:off x="9190633" y="4894362"/>
                <a:ext cx="1954341" cy="1909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C31C9472-0332-FEF0-10B5-1DAAAC429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0641" t="7624" b="-7624"/>
              <a:stretch/>
            </p:blipFill>
            <p:spPr>
              <a:xfrm>
                <a:off x="6268871" y="4894362"/>
                <a:ext cx="1897261" cy="2037064"/>
              </a:xfrm>
              <a:prstGeom prst="rect">
                <a:avLst/>
              </a:prstGeom>
            </p:spPr>
          </p:pic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E863E95-0993-CC56-1D6B-1ABD126D0769}"/>
                </a:ext>
              </a:extLst>
            </p:cNvPr>
            <p:cNvSpPr txBox="1"/>
            <p:nvPr/>
          </p:nvSpPr>
          <p:spPr>
            <a:xfrm>
              <a:off x="5839205" y="3154880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Scottish </a:t>
              </a:r>
              <a:r>
                <a:rPr lang="fr-FR" dirty="0" err="1"/>
                <a:t>deerhound</a:t>
              </a:r>
              <a:r>
                <a:rPr lang="fr-FR" dirty="0"/>
                <a:t> (~ 20%)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5E85C3E-23A1-715A-A779-0CB6F4A6519C}"/>
                </a:ext>
              </a:extLst>
            </p:cNvPr>
            <p:cNvSpPr txBox="1"/>
            <p:nvPr/>
          </p:nvSpPr>
          <p:spPr>
            <a:xfrm>
              <a:off x="7537835" y="4060630"/>
              <a:ext cx="1667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Shih</a:t>
              </a:r>
              <a:r>
                <a:rPr lang="fr-FR" dirty="0"/>
                <a:t> Tzu (14%)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1573703A-3B7F-1BA5-F70B-D248976A7760}"/>
                </a:ext>
              </a:extLst>
            </p:cNvPr>
            <p:cNvCxnSpPr/>
            <p:nvPr/>
          </p:nvCxnSpPr>
          <p:spPr>
            <a:xfrm>
              <a:off x="8618208" y="4457001"/>
              <a:ext cx="572425" cy="437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2FC65E96-5275-801C-22F0-004D0DC3EB4F}"/>
                </a:ext>
              </a:extLst>
            </p:cNvPr>
            <p:cNvCxnSpPr>
              <a:cxnSpLocks/>
            </p:cNvCxnSpPr>
            <p:nvPr/>
          </p:nvCxnSpPr>
          <p:spPr>
            <a:xfrm>
              <a:off x="8686082" y="3400353"/>
              <a:ext cx="504551" cy="25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FE002AA1-C14F-76D9-F7CD-93F95AB9FC85}"/>
                </a:ext>
              </a:extLst>
            </p:cNvPr>
            <p:cNvCxnSpPr>
              <a:cxnSpLocks/>
            </p:cNvCxnSpPr>
            <p:nvPr/>
          </p:nvCxnSpPr>
          <p:spPr>
            <a:xfrm>
              <a:off x="7217501" y="3524212"/>
              <a:ext cx="332946" cy="1151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529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79209-2BAF-B85A-82AE-63F2142B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Bonne prédiction : </a:t>
            </a:r>
            <a:r>
              <a:rPr lang="fr-FR" dirty="0" err="1"/>
              <a:t>Grad</a:t>
            </a:r>
            <a:r>
              <a:rPr lang="fr-FR" dirty="0"/>
              <a:t>-cam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9A90E1-F789-911C-0EC0-DE7E0F90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500"/>
            <a:ext cx="11539629" cy="4564380"/>
          </a:xfrm>
        </p:spPr>
        <p:txBody>
          <a:bodyPr>
            <a:normAutofit/>
          </a:bodyPr>
          <a:lstStyle/>
          <a:p>
            <a:r>
              <a:rPr lang="fr-FR" dirty="0" err="1"/>
              <a:t>Grad</a:t>
            </a:r>
            <a:r>
              <a:rPr lang="fr-FR" dirty="0"/>
              <a:t>-CAM : </a:t>
            </a:r>
            <a:r>
              <a:rPr lang="fr-FR" dirty="0" err="1"/>
              <a:t>Tf.GradientTape</a:t>
            </a:r>
            <a:endParaRPr lang="fr-FR" dirty="0"/>
          </a:p>
          <a:p>
            <a:pPr lvl="1"/>
            <a:r>
              <a:rPr lang="fr-FR" dirty="0" err="1"/>
              <a:t>Random</a:t>
            </a:r>
            <a:r>
              <a:rPr lang="fr-FR" dirty="0"/>
              <a:t> state</a:t>
            </a:r>
          </a:p>
          <a:p>
            <a:pPr lvl="1"/>
            <a:r>
              <a:rPr lang="fr-FR" dirty="0" err="1"/>
              <a:t>Verbose</a:t>
            </a:r>
            <a:r>
              <a:rPr lang="fr-FR" dirty="0"/>
              <a:t> (uses </a:t>
            </a:r>
            <a:r>
              <a:rPr lang="fr-FR" dirty="0" err="1"/>
              <a:t>linear</a:t>
            </a:r>
            <a:r>
              <a:rPr lang="fr-FR" dirty="0"/>
              <a:t> model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Grad</a:t>
            </a:r>
            <a:r>
              <a:rPr lang="fr-FR" dirty="0"/>
              <a:t>-CAM + : Gradients imbriqués</a:t>
            </a:r>
          </a:p>
          <a:p>
            <a:pPr lvl="1"/>
            <a:r>
              <a:rPr lang="fr-FR" dirty="0" err="1"/>
              <a:t>num_features</a:t>
            </a:r>
            <a:r>
              <a:rPr lang="fr-FR" dirty="0"/>
              <a:t> (=5)</a:t>
            </a:r>
          </a:p>
          <a:p>
            <a:pPr lvl="1"/>
            <a:r>
              <a:rPr lang="fr-FR" dirty="0" err="1"/>
              <a:t>mean_weight</a:t>
            </a:r>
            <a:r>
              <a:rPr lang="fr-FR" dirty="0"/>
              <a:t> ( &lt;= 0.001)</a:t>
            </a:r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75E0DCA-E00E-6134-EF4B-AE3BA932993A}"/>
              </a:ext>
            </a:extLst>
          </p:cNvPr>
          <p:cNvGrpSpPr/>
          <p:nvPr/>
        </p:nvGrpSpPr>
        <p:grpSpPr>
          <a:xfrm>
            <a:off x="5571878" y="1794753"/>
            <a:ext cx="5987649" cy="5016879"/>
            <a:chOff x="5571878" y="1794753"/>
            <a:chExt cx="5987649" cy="501687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A02C5E5-8F94-7F0B-6883-B54262B00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9928" y="1794753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0">
              <a:extLst>
                <a:ext uri="{FF2B5EF4-FFF2-40B4-BE49-F238E27FC236}">
                  <a16:creationId xmlns:a16="http://schemas.microsoft.com/office/drawing/2014/main" id="{86C79BBA-E6F2-47DD-3530-E3439F01B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9928" y="4400037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4637B9D-85D9-C419-5ABA-5CD2DC3E5441}"/>
                </a:ext>
              </a:extLst>
            </p:cNvPr>
            <p:cNvSpPr txBox="1"/>
            <p:nvPr/>
          </p:nvSpPr>
          <p:spPr>
            <a:xfrm>
              <a:off x="5571878" y="4112852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VGG16 Block5Conv3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365E90B-5999-71E0-E715-0AB7A04D25D1}"/>
                </a:ext>
              </a:extLst>
            </p:cNvPr>
            <p:cNvSpPr txBox="1"/>
            <p:nvPr/>
          </p:nvSpPr>
          <p:spPr>
            <a:xfrm>
              <a:off x="8814865" y="4112852"/>
              <a:ext cx="274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Inception_V3 Conv2d_187</a:t>
              </a:r>
            </a:p>
          </p:txBody>
        </p:sp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E38124D5-36C4-7588-F4A2-6692169CE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9011" y="1794753"/>
              <a:ext cx="1805221" cy="239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>
              <a:extLst>
                <a:ext uri="{FF2B5EF4-FFF2-40B4-BE49-F238E27FC236}">
                  <a16:creationId xmlns:a16="http://schemas.microsoft.com/office/drawing/2014/main" id="{FF956151-49CE-DDCD-E159-E6D7095C4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9011" y="4417437"/>
              <a:ext cx="1805223" cy="2394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723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CEB8D-F2E8-04AD-D6B9-5FDE5022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1417709" cy="1147053"/>
          </a:xfrm>
        </p:spPr>
        <p:txBody>
          <a:bodyPr>
            <a:normAutofit/>
          </a:bodyPr>
          <a:lstStyle/>
          <a:p>
            <a:r>
              <a:rPr lang="fr-FR" dirty="0"/>
              <a:t>Bonne </a:t>
            </a:r>
            <a:r>
              <a:rPr lang="fr-FR" dirty="0" err="1"/>
              <a:t>prediction</a:t>
            </a:r>
            <a:r>
              <a:rPr lang="fr-FR" dirty="0"/>
              <a:t> : </a:t>
            </a:r>
            <a:r>
              <a:rPr lang="fr-FR" dirty="0" err="1"/>
              <a:t>Afghan_hound</a:t>
            </a:r>
            <a:r>
              <a:rPr lang="fr-FR" dirty="0"/>
              <a:t> &gt; 99%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BAA9E68-2F57-12B5-A15A-C9A6D116859C}"/>
              </a:ext>
            </a:extLst>
          </p:cNvPr>
          <p:cNvGrpSpPr/>
          <p:nvPr/>
        </p:nvGrpSpPr>
        <p:grpSpPr>
          <a:xfrm>
            <a:off x="1476250" y="2245360"/>
            <a:ext cx="9484995" cy="4376420"/>
            <a:chOff x="1476250" y="2245360"/>
            <a:chExt cx="9484995" cy="4376420"/>
          </a:xfrm>
        </p:grpSpPr>
        <p:pic>
          <p:nvPicPr>
            <p:cNvPr id="3" name="Picture 2" descr="VGG-16 | CNN model - GeeksforGeeks">
              <a:extLst>
                <a:ext uri="{FF2B5EF4-FFF2-40B4-BE49-F238E27FC236}">
                  <a16:creationId xmlns:a16="http://schemas.microsoft.com/office/drawing/2014/main" id="{B73D7E1C-D9E9-D6AC-8CFA-4DFC56CAF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250" y="2245360"/>
              <a:ext cx="9484995" cy="417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B6451E61-CDF4-C859-8EB2-EF5D2E74D894}"/>
                </a:ext>
              </a:extLst>
            </p:cNvPr>
            <p:cNvCxnSpPr/>
            <p:nvPr/>
          </p:nvCxnSpPr>
          <p:spPr>
            <a:xfrm flipH="1" flipV="1">
              <a:off x="7391400" y="4465320"/>
              <a:ext cx="411480" cy="4267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96D8A992-2257-AEBB-93B2-1710869DE540}"/>
                </a:ext>
              </a:extLst>
            </p:cNvPr>
            <p:cNvCxnSpPr/>
            <p:nvPr/>
          </p:nvCxnSpPr>
          <p:spPr>
            <a:xfrm flipH="1" flipV="1">
              <a:off x="6644640" y="4465320"/>
              <a:ext cx="411480" cy="4267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84969B17-6DC4-D98B-D542-755EC141736F}"/>
                </a:ext>
              </a:extLst>
            </p:cNvPr>
            <p:cNvCxnSpPr/>
            <p:nvPr/>
          </p:nvCxnSpPr>
          <p:spPr>
            <a:xfrm flipH="1" flipV="1">
              <a:off x="5837747" y="4739640"/>
              <a:ext cx="411480" cy="4267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FB2B9DB5-CE7F-D38F-B8CE-3077F0374418}"/>
                </a:ext>
              </a:extLst>
            </p:cNvPr>
            <p:cNvCxnSpPr/>
            <p:nvPr/>
          </p:nvCxnSpPr>
          <p:spPr>
            <a:xfrm flipH="1" flipV="1">
              <a:off x="4465320" y="5532120"/>
              <a:ext cx="411480" cy="4267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3D298B6F-B20A-A272-9CE0-B26144FCC7FE}"/>
                </a:ext>
              </a:extLst>
            </p:cNvPr>
            <p:cNvCxnSpPr/>
            <p:nvPr/>
          </p:nvCxnSpPr>
          <p:spPr>
            <a:xfrm flipH="1" flipV="1">
              <a:off x="3489960" y="6195060"/>
              <a:ext cx="411480" cy="4267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29BCE96-55BC-6F4C-7E4B-1E6573FAA8C4}"/>
              </a:ext>
            </a:extLst>
          </p:cNvPr>
          <p:cNvSpPr txBox="1"/>
          <p:nvPr/>
        </p:nvSpPr>
        <p:spPr>
          <a:xfrm>
            <a:off x="4693920" y="167640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13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34785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CEB8D-F2E8-04AD-D6B9-5FDE5022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1417709" cy="1147053"/>
          </a:xfrm>
        </p:spPr>
        <p:txBody>
          <a:bodyPr>
            <a:normAutofit/>
          </a:bodyPr>
          <a:lstStyle/>
          <a:p>
            <a:r>
              <a:rPr lang="fr-FR" dirty="0"/>
              <a:t>Analyse VGG16 : </a:t>
            </a:r>
            <a:r>
              <a:rPr lang="fr-FR" dirty="0" err="1"/>
              <a:t>Grad</a:t>
            </a:r>
            <a:r>
              <a:rPr lang="fr-FR" dirty="0"/>
              <a:t> cam (plus)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8D80918-F11A-4926-307F-DDEFF9675807}"/>
              </a:ext>
            </a:extLst>
          </p:cNvPr>
          <p:cNvGrpSpPr/>
          <p:nvPr/>
        </p:nvGrpSpPr>
        <p:grpSpPr>
          <a:xfrm>
            <a:off x="1002844" y="1859279"/>
            <a:ext cx="11197335" cy="4999477"/>
            <a:chOff x="1002844" y="1859279"/>
            <a:chExt cx="11197335" cy="4999477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AE0345F2-CA94-5189-9555-7E61B37925C9}"/>
                </a:ext>
              </a:extLst>
            </p:cNvPr>
            <p:cNvSpPr txBox="1"/>
            <p:nvPr/>
          </p:nvSpPr>
          <p:spPr>
            <a:xfrm>
              <a:off x="1002844" y="2782730"/>
              <a:ext cx="1536440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 err="1"/>
                <a:t>Grad_CAM</a:t>
              </a:r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r>
                <a:rPr lang="fr-FR" dirty="0" err="1"/>
                <a:t>Grad_CAM</a:t>
              </a:r>
              <a:r>
                <a:rPr lang="fr-FR" dirty="0"/>
                <a:t> +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6E1B414-5FD1-19FA-2050-ECF265EB16FA}"/>
                </a:ext>
              </a:extLst>
            </p:cNvPr>
            <p:cNvSpPr txBox="1"/>
            <p:nvPr/>
          </p:nvSpPr>
          <p:spPr>
            <a:xfrm>
              <a:off x="2699705" y="4170779"/>
              <a:ext cx="9500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Layer 1		Layer 2		 Layer 3 		Layer 4		 Layer 5</a:t>
              </a: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E2B4F83D-3D2C-8118-6E5F-28B84DFB5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288" y="1859279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9883CF42-3652-BAFA-9EC7-9FF17C44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074" y="1859279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169EC30B-C0EF-38B8-6BB2-42628609D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859" y="1859279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>
              <a:extLst>
                <a:ext uri="{FF2B5EF4-FFF2-40B4-BE49-F238E27FC236}">
                  <a16:creationId xmlns:a16="http://schemas.microsoft.com/office/drawing/2014/main" id="{12A62396-A40A-96E1-F81C-C6CE2074B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644" y="1859279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4" name="Picture 10">
              <a:extLst>
                <a:ext uri="{FF2B5EF4-FFF2-40B4-BE49-F238E27FC236}">
                  <a16:creationId xmlns:a16="http://schemas.microsoft.com/office/drawing/2014/main" id="{C992B12D-3D76-C12E-B263-AAD92DFDF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429" y="1859279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6" name="Picture 12">
              <a:extLst>
                <a:ext uri="{FF2B5EF4-FFF2-40B4-BE49-F238E27FC236}">
                  <a16:creationId xmlns:a16="http://schemas.microsoft.com/office/drawing/2014/main" id="{49B2BCA8-7807-CBBA-7AA2-59273B184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429" y="4464563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8" name="Picture 14">
              <a:extLst>
                <a:ext uri="{FF2B5EF4-FFF2-40B4-BE49-F238E27FC236}">
                  <a16:creationId xmlns:a16="http://schemas.microsoft.com/office/drawing/2014/main" id="{CFE77DF5-F336-483A-C6E1-0CB3723A4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644" y="4464563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0" name="Picture 16">
              <a:extLst>
                <a:ext uri="{FF2B5EF4-FFF2-40B4-BE49-F238E27FC236}">
                  <a16:creationId xmlns:a16="http://schemas.microsoft.com/office/drawing/2014/main" id="{C5C5A021-A98C-1312-36A2-17D1E2F22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859" y="4464563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2" name="Picture 18">
              <a:extLst>
                <a:ext uri="{FF2B5EF4-FFF2-40B4-BE49-F238E27FC236}">
                  <a16:creationId xmlns:a16="http://schemas.microsoft.com/office/drawing/2014/main" id="{6D9CB11C-72F9-1A10-4F05-4018A2FDFC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074" y="4464563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4" name="Picture 20">
              <a:extLst>
                <a:ext uri="{FF2B5EF4-FFF2-40B4-BE49-F238E27FC236}">
                  <a16:creationId xmlns:a16="http://schemas.microsoft.com/office/drawing/2014/main" id="{37715E9D-CDC4-F0BE-3045-6D5E3A5F4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288" y="4464563"/>
              <a:ext cx="1805221" cy="239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664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5243A0-BAE0-0EA6-61A4-27AB71A0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Bonne </a:t>
            </a:r>
            <a:r>
              <a:rPr lang="fr-FR" dirty="0" err="1"/>
              <a:t>prediction</a:t>
            </a:r>
            <a:r>
              <a:rPr lang="fr-FR" dirty="0"/>
              <a:t> inception-v3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DBF35F-47A8-881A-D58F-BE8BC6419F05}"/>
              </a:ext>
            </a:extLst>
          </p:cNvPr>
          <p:cNvSpPr txBox="1"/>
          <p:nvPr/>
        </p:nvSpPr>
        <p:spPr>
          <a:xfrm>
            <a:off x="4145280" y="365760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94 convolution layer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3C682E3-FD58-A81F-D1C8-51B92766F9C2}"/>
              </a:ext>
            </a:extLst>
          </p:cNvPr>
          <p:cNvGrpSpPr/>
          <p:nvPr/>
        </p:nvGrpSpPr>
        <p:grpSpPr>
          <a:xfrm>
            <a:off x="-34969" y="1860067"/>
            <a:ext cx="11261685" cy="4647146"/>
            <a:chOff x="-34969" y="1860067"/>
            <a:chExt cx="11261685" cy="4647146"/>
          </a:xfrm>
        </p:grpSpPr>
        <p:pic>
          <p:nvPicPr>
            <p:cNvPr id="4" name="Picture 4" descr="Advanced Guide to Inception v3 | Cloud TPU | Google Cloud">
              <a:extLst>
                <a:ext uri="{FF2B5EF4-FFF2-40B4-BE49-F238E27FC236}">
                  <a16:creationId xmlns:a16="http://schemas.microsoft.com/office/drawing/2014/main" id="{8845211B-99DF-BC76-6CB7-76E5EA1A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69" y="2125714"/>
              <a:ext cx="11261685" cy="4381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88343B0C-81AB-9E02-B3AA-91E47E8E8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6944" y="2243767"/>
              <a:ext cx="426720" cy="4724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C2ADC73-3E8B-15F4-0478-69E3ABB97BD7}"/>
                </a:ext>
              </a:extLst>
            </p:cNvPr>
            <p:cNvSpPr txBox="1"/>
            <p:nvPr/>
          </p:nvSpPr>
          <p:spPr>
            <a:xfrm>
              <a:off x="9558299" y="1929561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conv2D179</a:t>
              </a: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7D36966E-0E7E-3C0C-9774-80F80D7C6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6224" y="2196320"/>
              <a:ext cx="426720" cy="4724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CE025E0-2258-FD3F-F5C5-D225C17F4DCC}"/>
                </a:ext>
              </a:extLst>
            </p:cNvPr>
            <p:cNvSpPr txBox="1"/>
            <p:nvPr/>
          </p:nvSpPr>
          <p:spPr>
            <a:xfrm>
              <a:off x="8146742" y="1860067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conv2D170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E901265-FBBB-09ED-FC2A-E7B31410DAEC}"/>
                </a:ext>
              </a:extLst>
            </p:cNvPr>
            <p:cNvSpPr txBox="1"/>
            <p:nvPr/>
          </p:nvSpPr>
          <p:spPr>
            <a:xfrm>
              <a:off x="7491779" y="5351587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conv2D178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8964034-28EB-C3FD-C6D8-EA50BB882080}"/>
                </a:ext>
              </a:extLst>
            </p:cNvPr>
            <p:cNvSpPr txBox="1"/>
            <p:nvPr/>
          </p:nvSpPr>
          <p:spPr>
            <a:xfrm>
              <a:off x="8691278" y="5413255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conv2D187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072884BE-D4C8-3EA3-3609-286A90CAF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6969" y="4424679"/>
              <a:ext cx="21420" cy="9725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75BA2E73-3805-6879-4D91-61B9A14B2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880" y="4424679"/>
              <a:ext cx="21420" cy="9725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87E0140-FB17-CE04-576B-A162F2FF5F05}"/>
                </a:ext>
              </a:extLst>
            </p:cNvPr>
            <p:cNvSpPr txBox="1"/>
            <p:nvPr/>
          </p:nvSpPr>
          <p:spPr>
            <a:xfrm>
              <a:off x="506864" y="2125714"/>
              <a:ext cx="1180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conv2D98</a:t>
              </a: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026704F2-6322-9EF5-8C93-269525D33A00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1924" y="2495046"/>
              <a:ext cx="345006" cy="9339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4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D58B8-8C1E-017A-CE11-CDBD45CE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 </a:t>
            </a:r>
            <a:r>
              <a:rPr lang="fr-FR" dirty="0" err="1"/>
              <a:t>inception</a:t>
            </a:r>
            <a:r>
              <a:rPr lang="fr-FR" dirty="0"/>
              <a:t> : </a:t>
            </a:r>
            <a:r>
              <a:rPr lang="fr-FR" dirty="0" err="1"/>
              <a:t>Grad</a:t>
            </a:r>
            <a:r>
              <a:rPr lang="fr-FR" dirty="0"/>
              <a:t> cam (plus)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E54E634-33B2-2595-6CDD-84AB95406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52" y="2226052"/>
            <a:ext cx="1562384" cy="207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B5A4B8D-9525-6254-F9EE-85803488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52" y="2226052"/>
            <a:ext cx="1562384" cy="207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89DDC135-21B3-9E1D-C9F0-A0BF6ACA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052" y="2169173"/>
            <a:ext cx="1562384" cy="207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AFBC772D-8F9E-CC21-F1A9-A9DC7A64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245" y="2169173"/>
            <a:ext cx="1562384" cy="207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1E630A8-8DCF-23B6-B39E-A7EC1D1C0CDD}"/>
              </a:ext>
            </a:extLst>
          </p:cNvPr>
          <p:cNvSpPr txBox="1"/>
          <p:nvPr/>
        </p:nvSpPr>
        <p:spPr>
          <a:xfrm>
            <a:off x="8305993" y="426551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conv2D179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FD35B4B-F264-18E6-B2F5-1C5F28720398}"/>
              </a:ext>
            </a:extLst>
          </p:cNvPr>
          <p:cNvSpPr txBox="1"/>
          <p:nvPr/>
        </p:nvSpPr>
        <p:spPr>
          <a:xfrm>
            <a:off x="4445849" y="426551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conv2D170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C85C0C-A8CF-992D-EC9B-4048B57E7A6D}"/>
              </a:ext>
            </a:extLst>
          </p:cNvPr>
          <p:cNvSpPr txBox="1"/>
          <p:nvPr/>
        </p:nvSpPr>
        <p:spPr>
          <a:xfrm>
            <a:off x="6375921" y="426551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conv2D178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652D9A-8B25-149A-46C6-243A5A035B4B}"/>
              </a:ext>
            </a:extLst>
          </p:cNvPr>
          <p:cNvSpPr txBox="1"/>
          <p:nvPr/>
        </p:nvSpPr>
        <p:spPr>
          <a:xfrm>
            <a:off x="10236067" y="426551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conv2D187</a:t>
            </a:r>
          </a:p>
        </p:txBody>
      </p:sp>
      <p:pic>
        <p:nvPicPr>
          <p:cNvPr id="16394" name="Picture 10">
            <a:extLst>
              <a:ext uri="{FF2B5EF4-FFF2-40B4-BE49-F238E27FC236}">
                <a16:creationId xmlns:a16="http://schemas.microsoft.com/office/drawing/2014/main" id="{8FD9B9AA-380E-507D-D1ED-CE858FAD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015" y="4544812"/>
            <a:ext cx="1562385" cy="20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5C345CE8-0D2C-03E0-4499-8181F00C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10" y="2226052"/>
            <a:ext cx="1562384" cy="207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88BE603-0A6C-44F1-C3EB-0FD4B2DD6F70}"/>
              </a:ext>
            </a:extLst>
          </p:cNvPr>
          <p:cNvSpPr txBox="1"/>
          <p:nvPr/>
        </p:nvSpPr>
        <p:spPr>
          <a:xfrm>
            <a:off x="2639208" y="4265517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conv2D98</a:t>
            </a:r>
          </a:p>
        </p:txBody>
      </p:sp>
      <p:pic>
        <p:nvPicPr>
          <p:cNvPr id="16398" name="Picture 14">
            <a:extLst>
              <a:ext uri="{FF2B5EF4-FFF2-40B4-BE49-F238E27FC236}">
                <a16:creationId xmlns:a16="http://schemas.microsoft.com/office/drawing/2014/main" id="{90369746-09CF-4A47-5992-E1CA47326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52" y="4544812"/>
            <a:ext cx="1562385" cy="20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C1E8D7DB-60E2-0E67-E949-F263E13E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52" y="4544812"/>
            <a:ext cx="1562385" cy="207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>
            <a:extLst>
              <a:ext uri="{FF2B5EF4-FFF2-40B4-BE49-F238E27FC236}">
                <a16:creationId xmlns:a16="http://schemas.microsoft.com/office/drawing/2014/main" id="{DEE54FBE-3135-6FE2-5657-3A49B8B99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99" y="4544812"/>
            <a:ext cx="1562386" cy="207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4" name="Picture 20">
            <a:extLst>
              <a:ext uri="{FF2B5EF4-FFF2-40B4-BE49-F238E27FC236}">
                <a16:creationId xmlns:a16="http://schemas.microsoft.com/office/drawing/2014/main" id="{C6583FE1-0E82-DCB8-A5AA-41724EB9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245" y="4544810"/>
            <a:ext cx="1562386" cy="207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B29C60-0BD4-6476-972A-F0E7260367AE}"/>
              </a:ext>
            </a:extLst>
          </p:cNvPr>
          <p:cNvSpPr txBox="1"/>
          <p:nvPr/>
        </p:nvSpPr>
        <p:spPr>
          <a:xfrm>
            <a:off x="1002844" y="2782730"/>
            <a:ext cx="15364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Grad_CAM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Grad_CAM</a:t>
            </a:r>
            <a:r>
              <a:rPr lang="fr-FR" dirty="0"/>
              <a:t> +</a:t>
            </a:r>
          </a:p>
        </p:txBody>
      </p:sp>
    </p:spTree>
    <p:extLst>
      <p:ext uri="{BB962C8B-B14F-4D97-AF65-F5344CB8AC3E}">
        <p14:creationId xmlns:p14="http://schemas.microsoft.com/office/powerpoint/2010/main" val="223734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CA658E-6BCF-9B99-6374-8B26ABA7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29" y="218661"/>
            <a:ext cx="12219632" cy="1265582"/>
          </a:xfrm>
        </p:spPr>
        <p:txBody>
          <a:bodyPr>
            <a:normAutofit/>
          </a:bodyPr>
          <a:lstStyle/>
          <a:p>
            <a:r>
              <a:rPr lang="fr-FR" dirty="0"/>
              <a:t>Analyse erreur pour irish </a:t>
            </a:r>
            <a:r>
              <a:rPr lang="fr-FR" dirty="0" err="1"/>
              <a:t>wolfhound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9EB293-827B-2749-1831-539C35E2B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759" y="1923043"/>
            <a:ext cx="5078511" cy="3848100"/>
          </a:xfrm>
        </p:spPr>
        <p:txBody>
          <a:bodyPr/>
          <a:lstStyle/>
          <a:p>
            <a:r>
              <a:rPr lang="fr-FR" dirty="0"/>
              <a:t>Avec VGG16:</a:t>
            </a:r>
          </a:p>
          <a:p>
            <a:r>
              <a:rPr lang="fr-FR" dirty="0"/>
              <a:t>Prédiction Scottish </a:t>
            </a:r>
            <a:r>
              <a:rPr lang="fr-FR" dirty="0" err="1"/>
              <a:t>deerhoud</a:t>
            </a:r>
            <a:r>
              <a:rPr lang="fr-FR" dirty="0"/>
              <a:t> (45.2%) alors que Irish </a:t>
            </a:r>
            <a:r>
              <a:rPr lang="fr-FR" dirty="0" err="1"/>
              <a:t>wolfhound</a:t>
            </a:r>
            <a:r>
              <a:rPr lang="fr-FR" dirty="0"/>
              <a:t> (45%)</a:t>
            </a:r>
          </a:p>
          <a:p>
            <a:pPr lvl="1"/>
            <a:r>
              <a:rPr lang="fr-FR" dirty="0"/>
              <a:t>LIME explique que le modèle à mal catégorisé le pelage du Scottish </a:t>
            </a:r>
            <a:r>
              <a:rPr lang="fr-FR" dirty="0" err="1"/>
              <a:t>Deerhound</a:t>
            </a:r>
            <a:r>
              <a:rPr lang="fr-FR" dirty="0"/>
              <a:t> mais bien « vu » les jambes du Irish </a:t>
            </a:r>
          </a:p>
          <a:p>
            <a:pPr lvl="1"/>
            <a:r>
              <a:rPr lang="fr-FR" dirty="0" err="1"/>
              <a:t>GradCAM</a:t>
            </a:r>
            <a:r>
              <a:rPr lang="fr-FR" dirty="0"/>
              <a:t> montre l’erreur d’</a:t>
            </a:r>
            <a:r>
              <a:rPr lang="fr-FR" dirty="0" err="1"/>
              <a:t>interpretation</a:t>
            </a:r>
            <a:r>
              <a:rPr lang="fr-FR" dirty="0"/>
              <a:t> de la </a:t>
            </a:r>
            <a:r>
              <a:rPr lang="fr-FR" dirty="0" err="1"/>
              <a:t>geule</a:t>
            </a:r>
            <a:r>
              <a:rPr lang="fr-FR" dirty="0"/>
              <a:t> et des jambes et l’attention porté au pelage pour la classe Irish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3D05B2-1247-6BF7-1AFC-965E6F6E19F8}"/>
              </a:ext>
            </a:extLst>
          </p:cNvPr>
          <p:cNvGrpSpPr/>
          <p:nvPr/>
        </p:nvGrpSpPr>
        <p:grpSpPr>
          <a:xfrm>
            <a:off x="6672881" y="1751770"/>
            <a:ext cx="4302849" cy="4467818"/>
            <a:chOff x="6672881" y="1751770"/>
            <a:chExt cx="4302849" cy="4467818"/>
          </a:xfrm>
        </p:grpSpPr>
        <p:pic>
          <p:nvPicPr>
            <p:cNvPr id="19462" name="Picture 6">
              <a:extLst>
                <a:ext uri="{FF2B5EF4-FFF2-40B4-BE49-F238E27FC236}">
                  <a16:creationId xmlns:a16="http://schemas.microsoft.com/office/drawing/2014/main" id="{DC964E91-8A20-EAD2-D23A-37CF51C92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867"/>
            <a:stretch/>
          </p:blipFill>
          <p:spPr bwMode="auto">
            <a:xfrm>
              <a:off x="6672881" y="1751770"/>
              <a:ext cx="2220913" cy="2340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70" name="Picture 14">
              <a:extLst>
                <a:ext uri="{FF2B5EF4-FFF2-40B4-BE49-F238E27FC236}">
                  <a16:creationId xmlns:a16="http://schemas.microsoft.com/office/drawing/2014/main" id="{E77DEBB4-3FE2-3094-CCCB-FB5DDEE67C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867"/>
            <a:stretch/>
          </p:blipFill>
          <p:spPr bwMode="auto">
            <a:xfrm>
              <a:off x="9007230" y="1751770"/>
              <a:ext cx="1968500" cy="2340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2C1E7268-1ABF-9F23-8A36-78B9C643F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972" y="4324226"/>
              <a:ext cx="1798988" cy="189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593716-A24B-5078-E095-7DB5F8B33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2069" y="4324226"/>
              <a:ext cx="1798988" cy="189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578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60D23B89-BCD4-3DD3-6E5C-E189899078C8}"/>
              </a:ext>
            </a:extLst>
          </p:cNvPr>
          <p:cNvGrpSpPr/>
          <p:nvPr/>
        </p:nvGrpSpPr>
        <p:grpSpPr>
          <a:xfrm>
            <a:off x="6541843" y="1723431"/>
            <a:ext cx="4551362" cy="4488345"/>
            <a:chOff x="6541843" y="1723431"/>
            <a:chExt cx="4551362" cy="4488345"/>
          </a:xfrm>
        </p:grpSpPr>
        <p:pic>
          <p:nvPicPr>
            <p:cNvPr id="19464" name="Picture 8">
              <a:extLst>
                <a:ext uri="{FF2B5EF4-FFF2-40B4-BE49-F238E27FC236}">
                  <a16:creationId xmlns:a16="http://schemas.microsoft.com/office/drawing/2014/main" id="{ADA5E6E9-BFFF-09AD-1A61-2F0B37896B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19"/>
            <a:stretch/>
          </p:blipFill>
          <p:spPr bwMode="auto">
            <a:xfrm>
              <a:off x="6541843" y="1844535"/>
              <a:ext cx="2465387" cy="2248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6" name="Picture 10">
              <a:extLst>
                <a:ext uri="{FF2B5EF4-FFF2-40B4-BE49-F238E27FC236}">
                  <a16:creationId xmlns:a16="http://schemas.microsoft.com/office/drawing/2014/main" id="{795DCC6C-DDE5-EEC7-C8DB-28B32538E3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867"/>
            <a:stretch/>
          </p:blipFill>
          <p:spPr bwMode="auto">
            <a:xfrm>
              <a:off x="9007230" y="1723431"/>
              <a:ext cx="2085975" cy="2340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0" name="Picture 2">
              <a:extLst>
                <a:ext uri="{FF2B5EF4-FFF2-40B4-BE49-F238E27FC236}">
                  <a16:creationId xmlns:a16="http://schemas.microsoft.com/office/drawing/2014/main" id="{C1CF6F05-8A66-FBDD-0EFC-9BB275249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577" y="4303463"/>
              <a:ext cx="1811280" cy="1908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2" name="Picture 4">
              <a:extLst>
                <a:ext uri="{FF2B5EF4-FFF2-40B4-BE49-F238E27FC236}">
                  <a16:creationId xmlns:a16="http://schemas.microsoft.com/office/drawing/2014/main" id="{8325DBF8-D323-8B5F-1043-DF4B72014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793" y="4303462"/>
              <a:ext cx="1811280" cy="1908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B218347-BBC9-06AF-882C-20C472C72F2E}"/>
              </a:ext>
            </a:extLst>
          </p:cNvPr>
          <p:cNvSpPr txBox="1">
            <a:spLocks/>
          </p:cNvSpPr>
          <p:nvPr/>
        </p:nvSpPr>
        <p:spPr>
          <a:xfrm>
            <a:off x="1136759" y="1923043"/>
            <a:ext cx="4828203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Avec Inception-v3:</a:t>
            </a:r>
          </a:p>
          <a:p>
            <a:r>
              <a:rPr lang="fr-FR" dirty="0"/>
              <a:t>Prédiction Scottish </a:t>
            </a:r>
            <a:r>
              <a:rPr lang="fr-FR" dirty="0" err="1"/>
              <a:t>deerhoud</a:t>
            </a:r>
            <a:r>
              <a:rPr lang="fr-FR" dirty="0"/>
              <a:t> (96.5%) alors que Irish </a:t>
            </a:r>
            <a:r>
              <a:rPr lang="fr-FR" dirty="0" err="1"/>
              <a:t>wolfhound</a:t>
            </a:r>
            <a:r>
              <a:rPr lang="fr-FR" dirty="0"/>
              <a:t> (3.5%)</a:t>
            </a:r>
          </a:p>
          <a:p>
            <a:pPr lvl="1"/>
            <a:r>
              <a:rPr lang="fr-FR" dirty="0"/>
              <a:t>LIME montre la mauvaise </a:t>
            </a:r>
            <a:r>
              <a:rPr lang="fr-FR" dirty="0" err="1"/>
              <a:t>categorisation</a:t>
            </a:r>
            <a:r>
              <a:rPr lang="fr-FR" dirty="0"/>
              <a:t> de l’</a:t>
            </a:r>
            <a:r>
              <a:rPr lang="fr-FR" dirty="0" err="1"/>
              <a:t>oeil</a:t>
            </a:r>
            <a:r>
              <a:rPr lang="fr-FR" dirty="0"/>
              <a:t>/oreille</a:t>
            </a:r>
          </a:p>
          <a:p>
            <a:pPr lvl="1"/>
            <a:r>
              <a:rPr lang="fr-FR" dirty="0" err="1"/>
              <a:t>GradCAM</a:t>
            </a:r>
            <a:r>
              <a:rPr lang="fr-FR" dirty="0"/>
              <a:t> montre une attention très générale pour menant à l’erreur et qu’aucun élément du vrai </a:t>
            </a:r>
            <a:r>
              <a:rPr lang="fr-FR" dirty="0" err="1"/>
              <a:t>target</a:t>
            </a:r>
            <a:r>
              <a:rPr lang="fr-FR" dirty="0"/>
              <a:t> n’a été identifié (ou juste les jambes)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AC82541-F426-CB79-A864-94B1DECEB7EF}"/>
              </a:ext>
            </a:extLst>
          </p:cNvPr>
          <p:cNvSpPr txBox="1">
            <a:spLocks/>
          </p:cNvSpPr>
          <p:nvPr/>
        </p:nvSpPr>
        <p:spPr>
          <a:xfrm>
            <a:off x="343429" y="218661"/>
            <a:ext cx="12219632" cy="1265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Analyse erreur pour irish wolfhound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719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FB666-0B64-C320-8250-74126D85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59C5ED-6104-F7E0-3ADD-FBEF36B3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de saillance très pratique pour analyser la prise de décision par les CNN</a:t>
            </a:r>
          </a:p>
          <a:p>
            <a:r>
              <a:rPr lang="fr-FR" dirty="0"/>
              <a:t>Algorithme LIME permet de mettre en évidence les détails structuraux utilisés</a:t>
            </a:r>
          </a:p>
          <a:p>
            <a:r>
              <a:rPr lang="fr-FR" dirty="0"/>
              <a:t>Algorithme </a:t>
            </a:r>
            <a:r>
              <a:rPr lang="fr-FR" dirty="0" err="1"/>
              <a:t>Grad</a:t>
            </a:r>
            <a:r>
              <a:rPr lang="fr-FR" dirty="0"/>
              <a:t>-CAM permet de visualiser le cheminement de  l’attention du réseau de neurones</a:t>
            </a:r>
          </a:p>
          <a:p>
            <a:endParaRPr lang="fr-FR" dirty="0"/>
          </a:p>
          <a:p>
            <a:r>
              <a:rPr lang="fr-FR" dirty="0"/>
              <a:t>Combiner plusieurs algorithme d’</a:t>
            </a:r>
            <a:r>
              <a:rPr lang="fr-FR" dirty="0" err="1"/>
              <a:t>explainabilité</a:t>
            </a:r>
            <a:r>
              <a:rPr lang="fr-FR" dirty="0"/>
              <a:t> semble la meilleur option pour expliquer la prise de décision d’un réseau de neurones entrainé à une tache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7622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C74A9-D676-6DC8-68DE-0ECF7762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F1A770-2685-9799-6DB9-9D3D649C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18" y="2029239"/>
            <a:ext cx="10620855" cy="3848100"/>
          </a:xfrm>
        </p:spPr>
        <p:txBody>
          <a:bodyPr/>
          <a:lstStyle/>
          <a:p>
            <a:r>
              <a:rPr lang="fr-FR" dirty="0" err="1"/>
              <a:t>Predit</a:t>
            </a:r>
            <a:r>
              <a:rPr lang="fr-FR" dirty="0"/>
              <a:t> </a:t>
            </a:r>
            <a:r>
              <a:rPr lang="fr-FR" dirty="0" err="1"/>
              <a:t>Scottish_deerhound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À la place de </a:t>
            </a:r>
            <a:r>
              <a:rPr lang="fr-FR" dirty="0" err="1"/>
              <a:t>Irish_wolfhound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       Index photo</a:t>
            </a:r>
          </a:p>
          <a:p>
            <a:pPr marL="0" indent="0">
              <a:buNone/>
            </a:pPr>
            <a:r>
              <a:rPr lang="fr-FR" dirty="0" err="1"/>
              <a:t>Pred</a:t>
            </a:r>
            <a:r>
              <a:rPr lang="fr-FR" dirty="0"/>
              <a:t>(VGG16)/</a:t>
            </a:r>
            <a:r>
              <a:rPr lang="fr-FR" dirty="0" err="1"/>
              <a:t>pred</a:t>
            </a:r>
            <a:r>
              <a:rPr lang="fr-FR" dirty="0"/>
              <a:t>(</a:t>
            </a:r>
            <a:r>
              <a:rPr lang="fr-FR" dirty="0" err="1"/>
              <a:t>inception</a:t>
            </a:r>
            <a:r>
              <a:rPr lang="fr-FR" dirty="0"/>
              <a:t>)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61145494-D37B-EC2D-019F-92092972E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63" y="0"/>
            <a:ext cx="8186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86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73A52-6E1A-089D-0C2C-527B8CB8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828800"/>
          </a:xfrm>
        </p:spPr>
        <p:txBody>
          <a:bodyPr>
            <a:normAutofit fontScale="90000"/>
          </a:bodyPr>
          <a:lstStyle/>
          <a:p>
            <a:r>
              <a:rPr lang="fr-FR" dirty="0"/>
              <a:t>Contexte : comment rentre </a:t>
            </a:r>
            <a:r>
              <a:rPr lang="fr-FR" dirty="0" err="1"/>
              <a:t>interpreter</a:t>
            </a:r>
            <a:r>
              <a:rPr lang="fr-FR" dirty="0"/>
              <a:t> les </a:t>
            </a:r>
            <a:r>
              <a:rPr lang="fr-FR" dirty="0" err="1"/>
              <a:t>decisions</a:t>
            </a:r>
            <a:r>
              <a:rPr lang="fr-FR" dirty="0"/>
              <a:t> d’un </a:t>
            </a:r>
            <a:r>
              <a:rPr lang="fr-FR" dirty="0" err="1"/>
              <a:t>reseau</a:t>
            </a:r>
            <a:r>
              <a:rPr lang="fr-FR" dirty="0"/>
              <a:t> de </a:t>
            </a:r>
            <a:r>
              <a:rPr lang="fr-FR" dirty="0" err="1"/>
              <a:t>neuronnes</a:t>
            </a:r>
            <a:r>
              <a:rPr lang="fr-FR" dirty="0"/>
              <a:t> </a:t>
            </a:r>
            <a:r>
              <a:rPr lang="fr-FR" dirty="0" err="1"/>
              <a:t>convolutionnel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2DBAC2-4CE6-5A64-2F16-828D8BD6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736039"/>
            <a:ext cx="10620855" cy="3848100"/>
          </a:xfrm>
        </p:spPr>
        <p:txBody>
          <a:bodyPr/>
          <a:lstStyle/>
          <a:p>
            <a:r>
              <a:rPr lang="fr-FR" dirty="0"/>
              <a:t>Pour rendre l’étude de l’</a:t>
            </a:r>
            <a:r>
              <a:rPr lang="fr-FR" dirty="0" err="1"/>
              <a:t>interpretabilité</a:t>
            </a:r>
            <a:r>
              <a:rPr lang="fr-FR" dirty="0"/>
              <a:t> intéressante nous utilisons 2 modèles entrainés sur 210 photos (3 transformations) pour 10 catégories:</a:t>
            </a:r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Inception V3</a:t>
            </a:r>
          </a:p>
        </p:txBody>
      </p:sp>
      <p:pic>
        <p:nvPicPr>
          <p:cNvPr id="1026" name="Picture 2" descr="VGG-16 | CNN model - GeeksforGeeks">
            <a:extLst>
              <a:ext uri="{FF2B5EF4-FFF2-40B4-BE49-F238E27FC236}">
                <a16:creationId xmlns:a16="http://schemas.microsoft.com/office/drawing/2014/main" id="{33A65DA4-4A21-3FA7-B616-DA33FC49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12" y="3600450"/>
            <a:ext cx="4110865" cy="180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anced Guide to Inception v3 | Cloud TPU | Google Cloud">
            <a:extLst>
              <a:ext uri="{FF2B5EF4-FFF2-40B4-BE49-F238E27FC236}">
                <a16:creationId xmlns:a16="http://schemas.microsoft.com/office/drawing/2014/main" id="{1F358C7E-DF20-E698-E6B5-5F0E3772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365" y="5146367"/>
            <a:ext cx="4615238" cy="17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0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35EE9-5A4C-8F53-EC4F-2CD7D9A6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E3BBAF-2CFF-4618-F7E8-E776B90C2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6" descr="Left) Inception-v3 architecture. Blocks with dotted line represents... |  Download Scientific Diagram">
            <a:extLst>
              <a:ext uri="{FF2B5EF4-FFF2-40B4-BE49-F238E27FC236}">
                <a16:creationId xmlns:a16="http://schemas.microsoft.com/office/drawing/2014/main" id="{675E3631-81A2-3414-655C-BC75531C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86" y="-92765"/>
            <a:ext cx="5803567" cy="695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FF4322-1930-65A9-A4F6-56DD7E81656F}"/>
              </a:ext>
            </a:extLst>
          </p:cNvPr>
          <p:cNvSpPr txBox="1"/>
          <p:nvPr/>
        </p:nvSpPr>
        <p:spPr>
          <a:xfrm>
            <a:off x="10621445" y="552103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conv2D179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70AB840-1722-660C-2DA3-A73765BD4352}"/>
              </a:ext>
            </a:extLst>
          </p:cNvPr>
          <p:cNvCxnSpPr>
            <a:cxnSpLocks/>
          </p:cNvCxnSpPr>
          <p:nvPr/>
        </p:nvCxnSpPr>
        <p:spPr>
          <a:xfrm flipH="1" flipV="1">
            <a:off x="11164810" y="5238292"/>
            <a:ext cx="96689" cy="2827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D8AF017-5432-B565-1EF4-DA4311D90F23}"/>
              </a:ext>
            </a:extLst>
          </p:cNvPr>
          <p:cNvSpPr txBox="1"/>
          <p:nvPr/>
        </p:nvSpPr>
        <p:spPr>
          <a:xfrm>
            <a:off x="9969664" y="584096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conv2D187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2F61B52-BE04-512A-0D88-60EACE883006}"/>
              </a:ext>
            </a:extLst>
          </p:cNvPr>
          <p:cNvCxnSpPr>
            <a:cxnSpLocks/>
          </p:cNvCxnSpPr>
          <p:nvPr/>
        </p:nvCxnSpPr>
        <p:spPr>
          <a:xfrm flipH="1" flipV="1">
            <a:off x="10404613" y="5523733"/>
            <a:ext cx="96689" cy="2827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2C4CF2F-3960-67E1-F6E6-2C4697725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956" y="0"/>
            <a:ext cx="101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72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09439-9B83-ADF7-7D91-88E2A7A0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79" y="647700"/>
            <a:ext cx="10625229" cy="1147053"/>
          </a:xfrm>
        </p:spPr>
        <p:txBody>
          <a:bodyPr>
            <a:normAutofit fontScale="90000"/>
          </a:bodyPr>
          <a:lstStyle/>
          <a:p>
            <a:r>
              <a:rPr lang="fr-FR" dirty="0"/>
              <a:t>Adapter les</a:t>
            </a:r>
            <a:br>
              <a:rPr lang="fr-FR" dirty="0"/>
            </a:br>
            <a:r>
              <a:rPr lang="fr-FR" dirty="0" err="1"/>
              <a:t>Hyperparametres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9AFBE5-C714-52BF-FBE7-988E2811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Keras_tuner</a:t>
            </a:r>
            <a:endParaRPr lang="fr-FR" dirty="0"/>
          </a:p>
          <a:p>
            <a:pPr lvl="1"/>
            <a:r>
              <a:rPr lang="fr-FR" dirty="0" err="1"/>
              <a:t>Hyperband</a:t>
            </a:r>
            <a:r>
              <a:rPr lang="fr-FR" dirty="0"/>
              <a:t> tuner</a:t>
            </a:r>
          </a:p>
          <a:p>
            <a:pPr lvl="2"/>
            <a:r>
              <a:rPr lang="fr-FR" dirty="0"/>
              <a:t>Dense/</a:t>
            </a:r>
            <a:r>
              <a:rPr lang="fr-FR" dirty="0" err="1"/>
              <a:t>Regularizer</a:t>
            </a:r>
            <a:r>
              <a:rPr lang="fr-FR" dirty="0"/>
              <a:t>/ Dropout/LR</a:t>
            </a:r>
          </a:p>
          <a:p>
            <a:pPr lvl="1"/>
            <a:r>
              <a:rPr lang="fr-FR" dirty="0" err="1"/>
              <a:t>EarlyStopping</a:t>
            </a:r>
            <a:endParaRPr lang="fr-FR" dirty="0"/>
          </a:p>
          <a:p>
            <a:pPr lvl="2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2AF3FF-7077-F312-A735-AA139AA3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977" y="0"/>
            <a:ext cx="7279023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E754115-BE6C-BBC0-7321-D436B65C3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9544"/>
            <a:ext cx="4882240" cy="27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4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13E5C-17EC-6665-3C0C-F3978BD4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Resultats</a:t>
            </a:r>
            <a:r>
              <a:rPr lang="fr-FR" dirty="0"/>
              <a:t> de la classification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740BF3-57F2-145E-A875-A8C39CD43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488" y="3181250"/>
            <a:ext cx="5737919" cy="637190"/>
          </a:xfrm>
        </p:spPr>
        <p:txBody>
          <a:bodyPr>
            <a:normAutofit/>
          </a:bodyPr>
          <a:lstStyle/>
          <a:p>
            <a:r>
              <a:rPr lang="fr-FR" dirty="0"/>
              <a:t>VGG16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B8D49D-F755-24DF-7C11-2A95B1F9B737}"/>
              </a:ext>
            </a:extLst>
          </p:cNvPr>
          <p:cNvSpPr txBox="1"/>
          <p:nvPr/>
        </p:nvSpPr>
        <p:spPr>
          <a:xfrm>
            <a:off x="5217514" y="1813848"/>
            <a:ext cx="2060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/>
              <a:t>Table de contingence</a:t>
            </a:r>
          </a:p>
          <a:p>
            <a:pPr algn="ctr"/>
            <a:r>
              <a:rPr lang="fr-FR" sz="1600" b="1" dirty="0"/>
              <a:t>(</a:t>
            </a:r>
            <a:r>
              <a:rPr lang="fr-FR" sz="1600" b="1" dirty="0" err="1"/>
              <a:t>sklearn.metrics</a:t>
            </a:r>
            <a:r>
              <a:rPr lang="fr-FR" sz="1600" b="1" dirty="0"/>
              <a:t>)</a:t>
            </a:r>
          </a:p>
          <a:p>
            <a:pPr algn="ctr"/>
            <a:endParaRPr lang="fr-FR" sz="16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544A5F-0B5C-68AB-01B9-F36FCA06F238}"/>
              </a:ext>
            </a:extLst>
          </p:cNvPr>
          <p:cNvSpPr txBox="1"/>
          <p:nvPr/>
        </p:nvSpPr>
        <p:spPr>
          <a:xfrm>
            <a:off x="8482755" y="1794753"/>
            <a:ext cx="2444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/>
              <a:t>Rapport de classification </a:t>
            </a:r>
          </a:p>
          <a:p>
            <a:pPr algn="ctr"/>
            <a:r>
              <a:rPr lang="fr-FR" sz="1600" b="1" dirty="0"/>
              <a:t>(</a:t>
            </a:r>
            <a:r>
              <a:rPr lang="fr-FR" sz="1600" b="1" dirty="0" err="1"/>
              <a:t>sklearn.metrics</a:t>
            </a:r>
            <a:r>
              <a:rPr lang="fr-FR" sz="1600" b="1" dirty="0"/>
              <a:t>)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46C117E-ED13-4BA8-24F8-004F1A0FFDC3}"/>
              </a:ext>
            </a:extLst>
          </p:cNvPr>
          <p:cNvSpPr txBox="1">
            <a:spLocks/>
          </p:cNvSpPr>
          <p:nvPr/>
        </p:nvSpPr>
        <p:spPr>
          <a:xfrm>
            <a:off x="917488" y="4779402"/>
            <a:ext cx="5737919" cy="63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Inception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F9D5E49-2473-0F01-4987-BD610A042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251" y="2379889"/>
            <a:ext cx="3295857" cy="19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ECBBF7A-4649-2A85-9872-A553804A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810" y="2378361"/>
            <a:ext cx="2748674" cy="1764875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E603D20-10A2-6AF3-CF13-E4558363D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1" y="2905841"/>
            <a:ext cx="1470866" cy="123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CF34964-D33A-56DC-F494-AD3BE40B3A06}"/>
              </a:ext>
            </a:extLst>
          </p:cNvPr>
          <p:cNvSpPr txBox="1"/>
          <p:nvPr/>
        </p:nvSpPr>
        <p:spPr>
          <a:xfrm>
            <a:off x="2345852" y="1925374"/>
            <a:ext cx="1444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/>
              <a:t>Historique</a:t>
            </a:r>
          </a:p>
          <a:p>
            <a:pPr algn="ctr"/>
            <a:r>
              <a:rPr lang="fr-FR" sz="1600" b="1" dirty="0"/>
              <a:t>apprentissage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AA13283E-54DC-455A-6BA4-9CFC2E225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20" y="4619801"/>
            <a:ext cx="3334917" cy="197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6DE698F-D6B5-C2D6-B44A-9BED170F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303" y="4645564"/>
            <a:ext cx="2752008" cy="1764875"/>
          </a:xfrm>
          <a:prstGeom prst="rect">
            <a:avLst/>
          </a:prstGeom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D90871FD-AFC9-5FCC-4F16-030CD0C62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52" y="4975472"/>
            <a:ext cx="1441083" cy="120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4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930EC-212B-1B2B-EFF6-048ED5A7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Explainable</a:t>
            </a:r>
            <a:r>
              <a:rPr lang="fr-FR" dirty="0"/>
              <a:t> ai (XAI)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9A3BBF-C664-0F4B-A4C4-D235D19CA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769" y="2095500"/>
            <a:ext cx="5851032" cy="38481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fr-F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LIME (Local </a:t>
            </a:r>
            <a:r>
              <a:rPr lang="fr-FR" sz="1800" b="1" dirty="0" err="1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Interpretable</a:t>
            </a:r>
            <a:r>
              <a:rPr lang="fr-F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Model-</a:t>
            </a:r>
            <a:r>
              <a:rPr lang="fr-FR" sz="1800" b="1" dirty="0" err="1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agnostic</a:t>
            </a:r>
            <a:r>
              <a:rPr lang="fr-F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1" dirty="0" err="1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Explanations</a:t>
            </a:r>
            <a:r>
              <a:rPr lang="fr-FR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Pour une prédiction spécifique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Adapte modèle interprétable (linéaire)</a:t>
            </a:r>
          </a:p>
          <a:p>
            <a:pPr>
              <a:buFont typeface="Wingdings" pitchFamily="2" charset="2"/>
              <a:buChar char="§"/>
            </a:pPr>
            <a:endParaRPr lang="fr-FR" dirty="0"/>
          </a:p>
          <a:p>
            <a:pPr>
              <a:buFont typeface="Wingdings" pitchFamily="2" charset="2"/>
              <a:buChar char="§"/>
            </a:pPr>
            <a:endParaRPr lang="fr-FR" dirty="0"/>
          </a:p>
          <a:p>
            <a:pPr>
              <a:buFont typeface="Wingdings" pitchFamily="2" charset="2"/>
              <a:buChar char="§"/>
            </a:pPr>
            <a:r>
              <a:rPr lang="en-US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Grad-CAM (Gradient-weighted Class Activation Mapping) :</a:t>
            </a:r>
            <a:endParaRPr lang="fr-FR" sz="1800" b="1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fr-FR" dirty="0"/>
              <a:t>visualisation spatiale de l'attention du modèle 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Calculs des gradients d’une couche spécifique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C6F27E0-4D79-3CDA-E2C3-7A984E2CD7C8}"/>
              </a:ext>
            </a:extLst>
          </p:cNvPr>
          <p:cNvSpPr txBox="1">
            <a:spLocks/>
          </p:cNvSpPr>
          <p:nvPr/>
        </p:nvSpPr>
        <p:spPr>
          <a:xfrm>
            <a:off x="397369" y="1988820"/>
            <a:ext cx="5851032" cy="4503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Carte de saillance (2016, 2020)</a:t>
            </a:r>
          </a:p>
          <a:p>
            <a:pPr lvl="1"/>
            <a:r>
              <a:rPr lang="fr-FR" sz="2000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Importance d’un pixel/bord</a:t>
            </a:r>
          </a:p>
          <a:p>
            <a:r>
              <a:rPr lang="fr-FR" sz="2400" b="1" dirty="0">
                <a:solidFill>
                  <a:srgbClr val="1F3763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Attribution de concept </a:t>
            </a:r>
          </a:p>
          <a:p>
            <a:pPr lvl="1"/>
            <a:r>
              <a:rPr lang="fr-FR" sz="2000" b="1" dirty="0">
                <a:solidFill>
                  <a:srgbClr val="1F3763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Score / concept (</a:t>
            </a:r>
            <a:r>
              <a:rPr lang="fr-FR" sz="2000" b="1" dirty="0" err="1">
                <a:solidFill>
                  <a:srgbClr val="1F3763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ec</a:t>
            </a:r>
            <a:r>
              <a:rPr lang="fr-FR" sz="2000" b="1" dirty="0">
                <a:solidFill>
                  <a:srgbClr val="1F3763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. Rayures)</a:t>
            </a:r>
          </a:p>
          <a:p>
            <a:r>
              <a:rPr lang="fr-FR" sz="2400" b="1" dirty="0">
                <a:solidFill>
                  <a:srgbClr val="1F3763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Vecteur d’attribution de concept </a:t>
            </a:r>
          </a:p>
          <a:p>
            <a:pPr lvl="1"/>
            <a:r>
              <a:rPr lang="fr-FR" sz="2000" b="1" dirty="0">
                <a:solidFill>
                  <a:srgbClr val="1F3763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Définition automatique des concepts (concept SHAP 2020)</a:t>
            </a:r>
          </a:p>
          <a:p>
            <a:r>
              <a:rPr lang="fr-FR" sz="2400" b="1" dirty="0">
                <a:solidFill>
                  <a:srgbClr val="1F3763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CNN interprétables (2021)</a:t>
            </a:r>
          </a:p>
          <a:p>
            <a:pPr lvl="1"/>
            <a:r>
              <a:rPr lang="fr-FR" sz="2000" b="1" dirty="0">
                <a:solidFill>
                  <a:srgbClr val="1F3763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Couches hautes définissent des parties de l’objet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7573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930EC-212B-1B2B-EFF6-048ED5A7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Explainable</a:t>
            </a:r>
            <a:r>
              <a:rPr lang="fr-FR" dirty="0"/>
              <a:t> ai (XAI)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5A4A18-27B3-4F39-6A28-3FF0FC7330CE}"/>
              </a:ext>
            </a:extLst>
          </p:cNvPr>
          <p:cNvSpPr txBox="1"/>
          <p:nvPr/>
        </p:nvSpPr>
        <p:spPr>
          <a:xfrm>
            <a:off x="3805620" y="190143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Grad</a:t>
            </a:r>
            <a:r>
              <a:rPr lang="fr-FR" dirty="0"/>
              <a:t>-CAM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D24E88-D3B8-BCB4-D2B7-8D2453A31F2D}"/>
              </a:ext>
            </a:extLst>
          </p:cNvPr>
          <p:cNvSpPr txBox="1"/>
          <p:nvPr/>
        </p:nvSpPr>
        <p:spPr>
          <a:xfrm>
            <a:off x="1567266" y="19024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LIME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3682274-562A-6AB0-1E4C-2CA299D2C4BD}"/>
              </a:ext>
            </a:extLst>
          </p:cNvPr>
          <p:cNvSpPr txBox="1"/>
          <p:nvPr/>
        </p:nvSpPr>
        <p:spPr>
          <a:xfrm>
            <a:off x="3293905" y="5749533"/>
            <a:ext cx="240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Heatmap</a:t>
            </a:r>
            <a:r>
              <a:rPr lang="fr-FR" sz="1600" dirty="0"/>
              <a:t> des gradient de la dernière couche convolutive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8E3606D-A349-E359-D484-41655E9A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75" y="2441426"/>
            <a:ext cx="2267549" cy="300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9F78CEE-8520-C1CE-268E-B4337423CA73}"/>
              </a:ext>
            </a:extLst>
          </p:cNvPr>
          <p:cNvSpPr txBox="1">
            <a:spLocks/>
          </p:cNvSpPr>
          <p:nvPr/>
        </p:nvSpPr>
        <p:spPr>
          <a:xfrm>
            <a:off x="6264769" y="2095500"/>
            <a:ext cx="5851032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fr-FR" sz="1800" b="1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LIME (Local Interpretable Model-agnostic Explanations) :</a:t>
            </a:r>
          </a:p>
          <a:p>
            <a:pPr lvl="1">
              <a:buFont typeface="Wingdings" pitchFamily="2" charset="2"/>
              <a:buChar char="§"/>
            </a:pPr>
            <a:r>
              <a:rPr lang="fr-FR"/>
              <a:t>Pour une prédiction spécifique</a:t>
            </a:r>
          </a:p>
          <a:p>
            <a:pPr lvl="1">
              <a:buFont typeface="Wingdings" pitchFamily="2" charset="2"/>
              <a:buChar char="§"/>
            </a:pPr>
            <a:r>
              <a:rPr lang="fr-FR"/>
              <a:t>Adapte modèle interprétable (linéaire)</a:t>
            </a:r>
          </a:p>
          <a:p>
            <a:pPr>
              <a:buFont typeface="Wingdings" pitchFamily="2" charset="2"/>
              <a:buChar char="§"/>
            </a:pPr>
            <a:endParaRPr lang="fr-FR"/>
          </a:p>
          <a:p>
            <a:pPr>
              <a:buFont typeface="Wingdings" pitchFamily="2" charset="2"/>
              <a:buChar char="§"/>
            </a:pPr>
            <a:endParaRPr lang="fr-FR"/>
          </a:p>
          <a:p>
            <a:pPr>
              <a:buFont typeface="Wingdings" pitchFamily="2" charset="2"/>
              <a:buChar char="§"/>
            </a:pPr>
            <a:r>
              <a:rPr lang="en-US" sz="1800" b="1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Grad-CAM (Gradient-weighted Class Activation Mapping) :</a:t>
            </a:r>
            <a:endParaRPr lang="fr-FR" sz="1800" b="1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fr-FR"/>
              <a:t>visualisation spatiale de l'attention du modèle </a:t>
            </a:r>
          </a:p>
          <a:p>
            <a:pPr lvl="1">
              <a:buFont typeface="Wingdings" pitchFamily="2" charset="2"/>
              <a:buChar char="§"/>
            </a:pPr>
            <a:r>
              <a:rPr lang="fr-FR"/>
              <a:t>Calculs des gradients d’une couche spécifique</a:t>
            </a:r>
            <a:endParaRPr lang="fr-FR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5A41492-FB7B-C820-B038-9004C7714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 b="46443"/>
          <a:stretch/>
        </p:blipFill>
        <p:spPr bwMode="auto">
          <a:xfrm>
            <a:off x="659907" y="2441426"/>
            <a:ext cx="2403817" cy="358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EA2226B-0065-55CD-CED2-AEC22A8E01F7}"/>
              </a:ext>
            </a:extLst>
          </p:cNvPr>
          <p:cNvSpPr txBox="1"/>
          <p:nvPr/>
        </p:nvSpPr>
        <p:spPr>
          <a:xfrm>
            <a:off x="634182" y="5728373"/>
            <a:ext cx="256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Perturbation des régions rouge change le plus la prédiction</a:t>
            </a:r>
          </a:p>
        </p:txBody>
      </p:sp>
    </p:spTree>
    <p:extLst>
      <p:ext uri="{BB962C8B-B14F-4D97-AF65-F5344CB8AC3E}">
        <p14:creationId xmlns:p14="http://schemas.microsoft.com/office/powerpoint/2010/main" val="127875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583D3-B89C-1E97-B17C-C8C9164A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Lime </a:t>
            </a:r>
            <a:r>
              <a:rPr lang="fr-FR" dirty="0" err="1"/>
              <a:t>explanation</a:t>
            </a:r>
            <a:r>
              <a:rPr lang="fr-FR" dirty="0"/>
              <a:t> on </a:t>
            </a:r>
            <a:r>
              <a:rPr lang="fr-FR" dirty="0" err="1"/>
              <a:t>near</a:t>
            </a:r>
            <a:r>
              <a:rPr lang="fr-FR" dirty="0"/>
              <a:t> miss</a:t>
            </a:r>
            <a:br>
              <a:rPr lang="fr-FR" dirty="0"/>
            </a:br>
            <a:r>
              <a:rPr lang="fr-FR" dirty="0"/>
              <a:t>groupes de pixels a impact positifs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0BF6D-494F-0AA2-E611-2831DC4FA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834" y="1939118"/>
            <a:ext cx="4315414" cy="538518"/>
          </a:xfrm>
        </p:spPr>
        <p:txBody>
          <a:bodyPr/>
          <a:lstStyle/>
          <a:p>
            <a:r>
              <a:rPr lang="fr-FR" dirty="0"/>
              <a:t>Inception-v3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E4974A5-1BAA-1F69-F231-F50C69E80900}"/>
              </a:ext>
            </a:extLst>
          </p:cNvPr>
          <p:cNvSpPr txBox="1">
            <a:spLocks/>
          </p:cNvSpPr>
          <p:nvPr/>
        </p:nvSpPr>
        <p:spPr>
          <a:xfrm>
            <a:off x="2292377" y="1926606"/>
            <a:ext cx="4315414" cy="53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VGG16</a:t>
            </a:r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BF86195D-07E1-C8E7-798B-F9FD04F5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1" y="2387666"/>
            <a:ext cx="4820381" cy="43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>
            <a:extLst>
              <a:ext uri="{FF2B5EF4-FFF2-40B4-BE49-F238E27FC236}">
                <a16:creationId xmlns:a16="http://schemas.microsoft.com/office/drawing/2014/main" id="{B04FC5FE-E600-BB39-B616-AB0F43BCD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26" y="2387665"/>
            <a:ext cx="4820383" cy="43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50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583D3-B89C-1E97-B17C-C8C9164A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/>
          <a:lstStyle/>
          <a:p>
            <a:r>
              <a:rPr lang="fr-FR" dirty="0"/>
              <a:t>Lime </a:t>
            </a:r>
            <a:r>
              <a:rPr lang="fr-FR" dirty="0" err="1"/>
              <a:t>explanation</a:t>
            </a:r>
            <a:r>
              <a:rPr lang="fr-FR" dirty="0"/>
              <a:t> on </a:t>
            </a:r>
            <a:r>
              <a:rPr lang="fr-FR" dirty="0" err="1"/>
              <a:t>near</a:t>
            </a:r>
            <a:r>
              <a:rPr lang="fr-FR" dirty="0"/>
              <a:t> miss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0BF6D-494F-0AA2-E611-2831DC4FA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577" y="1945374"/>
            <a:ext cx="5705657" cy="538518"/>
          </a:xfrm>
        </p:spPr>
        <p:txBody>
          <a:bodyPr>
            <a:normAutofit/>
          </a:bodyPr>
          <a:lstStyle/>
          <a:p>
            <a:r>
              <a:rPr lang="fr-FR" dirty="0"/>
              <a:t>Groupes de pixels à impact </a:t>
            </a:r>
            <a:r>
              <a:rPr lang="fr-FR" dirty="0" err="1"/>
              <a:t>negatifs</a:t>
            </a:r>
            <a:endParaRPr lang="fr-FR" dirty="0"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485FF04C-1972-66E2-83E7-421F38837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01" y="2368616"/>
            <a:ext cx="4820381" cy="437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E4974A5-1BAA-1F69-F231-F50C69E80900}"/>
              </a:ext>
            </a:extLst>
          </p:cNvPr>
          <p:cNvSpPr txBox="1">
            <a:spLocks/>
          </p:cNvSpPr>
          <p:nvPr/>
        </p:nvSpPr>
        <p:spPr>
          <a:xfrm>
            <a:off x="886658" y="1945374"/>
            <a:ext cx="4315414" cy="53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Groupes de pixels à impact positif</a:t>
            </a:r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BF86195D-07E1-C8E7-798B-F9FD04F5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1" y="2387666"/>
            <a:ext cx="4820381" cy="43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68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A583D3-B89C-1E97-B17C-C8C9164A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Lime </a:t>
            </a:r>
            <a:r>
              <a:rPr lang="fr-FR" dirty="0" err="1"/>
              <a:t>explanation</a:t>
            </a:r>
            <a:r>
              <a:rPr lang="fr-FR" dirty="0"/>
              <a:t> on </a:t>
            </a:r>
            <a:r>
              <a:rPr lang="fr-FR" dirty="0" err="1"/>
              <a:t>near</a:t>
            </a:r>
            <a:r>
              <a:rPr lang="fr-FR" dirty="0"/>
              <a:t> miss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0BF6D-494F-0AA2-E611-2831DC4FA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577" y="1945374"/>
            <a:ext cx="6391704" cy="538518"/>
          </a:xfrm>
        </p:spPr>
        <p:txBody>
          <a:bodyPr>
            <a:normAutofit/>
          </a:bodyPr>
          <a:lstStyle/>
          <a:p>
            <a:r>
              <a:rPr lang="fr-FR" dirty="0"/>
              <a:t>Groupes de pixels à impact </a:t>
            </a:r>
            <a:r>
              <a:rPr lang="fr-FR" dirty="0" err="1"/>
              <a:t>negatifs</a:t>
            </a:r>
            <a:r>
              <a:rPr lang="fr-FR" dirty="0"/>
              <a:t> sur bon label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485FF04C-1972-66E2-83E7-421F38837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01" y="2387666"/>
            <a:ext cx="4820381" cy="437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E4974A5-1BAA-1F69-F231-F50C69E80900}"/>
              </a:ext>
            </a:extLst>
          </p:cNvPr>
          <p:cNvSpPr txBox="1">
            <a:spLocks/>
          </p:cNvSpPr>
          <p:nvPr/>
        </p:nvSpPr>
        <p:spPr>
          <a:xfrm>
            <a:off x="886658" y="1945374"/>
            <a:ext cx="4315414" cy="53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Groupes de pixels à impact positif</a:t>
            </a:r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BF86195D-07E1-C8E7-798B-F9FD04F5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1" y="2387666"/>
            <a:ext cx="4820381" cy="43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2586D80-8AA7-2589-FAA6-70BA3737B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284" y="2857254"/>
            <a:ext cx="2070763" cy="15168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350103B-C603-7817-66EA-54A1C8D27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284" y="5243340"/>
            <a:ext cx="2070763" cy="1519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FB4F4A0-F1CF-F63D-A594-C331B8470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03" y="5243339"/>
            <a:ext cx="2111042" cy="15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38332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20629</TotalTime>
  <Words>669</Words>
  <Application>Microsoft Macintosh PowerPoint</Application>
  <PresentationFormat>Grand écran</PresentationFormat>
  <Paragraphs>143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Grandview</vt:lpstr>
      <vt:lpstr>Grandview Display</vt:lpstr>
      <vt:lpstr>Wingdings</vt:lpstr>
      <vt:lpstr>CitationVTI</vt:lpstr>
      <vt:lpstr>Explainable AI for computer vision; pixel importance in DEEP CNN models</vt:lpstr>
      <vt:lpstr>Contexte : comment rentre interpreter les decisions d’un reseau de neuronnes convolutionnel</vt:lpstr>
      <vt:lpstr>Adapter les Hyperparametres</vt:lpstr>
      <vt:lpstr>Resultats de la classification</vt:lpstr>
      <vt:lpstr>Explainable ai (XAI)</vt:lpstr>
      <vt:lpstr>Explainable ai (XAI)</vt:lpstr>
      <vt:lpstr>Lime explanation on near miss groupes de pixels a impact positifs</vt:lpstr>
      <vt:lpstr>Lime explanation on near miss</vt:lpstr>
      <vt:lpstr>Lime explanation on near miss</vt:lpstr>
      <vt:lpstr>Lime explanation on near miss</vt:lpstr>
      <vt:lpstr>Bonne prédiction : Grad-cam</vt:lpstr>
      <vt:lpstr>Bonne prediction : Afghan_hound &gt; 99% </vt:lpstr>
      <vt:lpstr>Analyse VGG16 : Grad cam (plus)</vt:lpstr>
      <vt:lpstr>Bonne prediction inception-v3</vt:lpstr>
      <vt:lpstr>Analyse inception : Grad cam (plus)</vt:lpstr>
      <vt:lpstr>Analyse erreur pour irish wolfhound</vt:lpstr>
      <vt:lpstr>Présentation PowerPoint</vt:lpstr>
      <vt:lpstr>conclusion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AI for computer vision; pixel importance in DEEP CNN models</dc:title>
  <dc:creator>Remi CAZELLES</dc:creator>
  <cp:lastModifiedBy>Remi CAZELLES</cp:lastModifiedBy>
  <cp:revision>10</cp:revision>
  <dcterms:created xsi:type="dcterms:W3CDTF">2023-09-26T18:23:42Z</dcterms:created>
  <dcterms:modified xsi:type="dcterms:W3CDTF">2023-10-12T09:55:54Z</dcterms:modified>
</cp:coreProperties>
</file>